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3"/>
  </p:notesMasterIdLst>
  <p:handoutMasterIdLst>
    <p:handoutMasterId r:id="rId44"/>
  </p:handoutMasterIdLst>
  <p:sldIdLst>
    <p:sldId id="265" r:id="rId5"/>
    <p:sldId id="310" r:id="rId6"/>
    <p:sldId id="323" r:id="rId7"/>
    <p:sldId id="347" r:id="rId8"/>
    <p:sldId id="348" r:id="rId9"/>
    <p:sldId id="349" r:id="rId10"/>
    <p:sldId id="353" r:id="rId11"/>
    <p:sldId id="350" r:id="rId12"/>
    <p:sldId id="351" r:id="rId13"/>
    <p:sldId id="352" r:id="rId14"/>
    <p:sldId id="354" r:id="rId15"/>
    <p:sldId id="355" r:id="rId16"/>
    <p:sldId id="356" r:id="rId17"/>
    <p:sldId id="360" r:id="rId18"/>
    <p:sldId id="320" r:id="rId19"/>
    <p:sldId id="321" r:id="rId20"/>
    <p:sldId id="357" r:id="rId21"/>
    <p:sldId id="358" r:id="rId22"/>
    <p:sldId id="322" r:id="rId23"/>
    <p:sldId id="324" r:id="rId24"/>
    <p:sldId id="359" r:id="rId25"/>
    <p:sldId id="361" r:id="rId26"/>
    <p:sldId id="362" r:id="rId27"/>
    <p:sldId id="363" r:id="rId28"/>
    <p:sldId id="364" r:id="rId29"/>
    <p:sldId id="365" r:id="rId30"/>
    <p:sldId id="366" r:id="rId31"/>
    <p:sldId id="36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6" r:id="rId40"/>
    <p:sldId id="343" r:id="rId41"/>
    <p:sldId id="344" r:id="rId42"/>
  </p:sldIdLst>
  <p:sldSz cx="12188825" cy="6858000"/>
  <p:notesSz cx="6858000" cy="9144000"/>
  <p:custDataLst>
    <p:tags r:id="rId4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29" autoAdjust="0"/>
  </p:normalViewPr>
  <p:slideViewPr>
    <p:cSldViewPr showGuides="1">
      <p:cViewPr varScale="1">
        <p:scale>
          <a:sx n="80" d="100"/>
          <a:sy n="80" d="100"/>
        </p:scale>
        <p:origin x="120" y="678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11/24/2021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11/24/2021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104256"/>
          </a:xfrm>
        </p:spPr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Association of Yukon Communities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065212" y="4005064"/>
            <a:ext cx="9133655" cy="2232248"/>
          </a:xfrm>
        </p:spPr>
        <p:txBody>
          <a:bodyPr>
            <a:normAutofit lnSpcReduction="10000"/>
          </a:bodyPr>
          <a:lstStyle/>
          <a:p>
            <a:r>
              <a:rPr lang="it-IT" sz="3200" dirty="0"/>
              <a:t>Elected officials Orientation workshop</a:t>
            </a:r>
          </a:p>
          <a:p>
            <a:r>
              <a:rPr lang="it-IT" sz="1900" dirty="0"/>
              <a:t>NOVEMber 20, 2021</a:t>
            </a:r>
          </a:p>
          <a:p>
            <a:endParaRPr lang="it-IT" sz="2600" dirty="0"/>
          </a:p>
          <a:p>
            <a:r>
              <a:rPr lang="it-IT" sz="2600" dirty="0"/>
              <a:t>Don Lidstone, Q.C. And Olga rivkin</a:t>
            </a:r>
            <a:endParaRPr lang="it-IT" sz="2200" dirty="0"/>
          </a:p>
          <a:p>
            <a:r>
              <a:rPr lang="it-IT" sz="1900" dirty="0"/>
              <a:t>Lidstone &amp; company </a:t>
            </a:r>
          </a:p>
          <a:p>
            <a:r>
              <a:rPr lang="it-IT" sz="1900" dirty="0"/>
              <a:t>Municipal lawyers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0892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553626" y="-315416"/>
            <a:ext cx="9144001" cy="1371600"/>
          </a:xfrm>
        </p:spPr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Overview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22413" y="1056184"/>
            <a:ext cx="9134391" cy="561317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Purpose of laws</a:t>
            </a:r>
          </a:p>
          <a:p>
            <a:r>
              <a:rPr lang="en-US" dirty="0"/>
              <a:t>Constitutional setting</a:t>
            </a:r>
          </a:p>
          <a:p>
            <a:r>
              <a:rPr lang="en-US" dirty="0"/>
              <a:t>Legal roles of Mayor, Council, </a:t>
            </a:r>
            <a:r>
              <a:rPr lang="en-US" dirty="0" err="1"/>
              <a:t>Councillors</a:t>
            </a:r>
            <a:endParaRPr lang="en-US" dirty="0"/>
          </a:p>
          <a:p>
            <a:r>
              <a:rPr lang="en-US" dirty="0"/>
              <a:t>Transparency</a:t>
            </a:r>
          </a:p>
          <a:p>
            <a:r>
              <a:rPr lang="en-US" dirty="0"/>
              <a:t>Freedom of Information and Protection of Privacy</a:t>
            </a:r>
          </a:p>
          <a:p>
            <a:r>
              <a:rPr lang="en-US" dirty="0"/>
              <a:t>Ethics</a:t>
            </a:r>
          </a:p>
          <a:p>
            <a:r>
              <a:rPr lang="en-US" dirty="0"/>
              <a:t>Confidentiality</a:t>
            </a:r>
          </a:p>
          <a:p>
            <a:r>
              <a:rPr lang="en-US" dirty="0"/>
              <a:t>Social media</a:t>
            </a:r>
          </a:p>
          <a:p>
            <a:r>
              <a:rPr lang="en-US" dirty="0"/>
              <a:t>Inclusion and diversity</a:t>
            </a:r>
          </a:p>
          <a:p>
            <a:r>
              <a:rPr lang="en-US" dirty="0"/>
              <a:t>Sanctions for bad </a:t>
            </a:r>
            <a:r>
              <a:rPr lang="en-US" dirty="0" err="1"/>
              <a:t>behaviour</a:t>
            </a:r>
            <a:endParaRPr lang="en-US" dirty="0"/>
          </a:p>
          <a:p>
            <a:r>
              <a:rPr lang="en-US" dirty="0"/>
              <a:t>Indigenous interests and reconciliation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570544B-78DA-4B11-83B8-D032047E1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3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7E24E-0043-4C35-A870-039347C88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3" y="380999"/>
            <a:ext cx="9144001" cy="1523999"/>
          </a:xfrm>
        </p:spPr>
        <p:txBody>
          <a:bodyPr>
            <a:normAutofit fontScale="90000"/>
          </a:bodyPr>
          <a:lstStyle/>
          <a:p>
            <a:br>
              <a:rPr lang="en-CA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br>
              <a:rPr lang="en-CA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en-CA" sz="4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Purpose of Laws</a:t>
            </a:r>
            <a:br>
              <a:rPr lang="en-CA" sz="3600" dirty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A5354-1D98-4196-A31F-950F9597F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Case law and legislation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Case law – </a:t>
            </a:r>
            <a:r>
              <a:rPr lang="en-US" sz="2800" i="1" dirty="0"/>
              <a:t>STARE DECISIS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Legislation</a:t>
            </a:r>
          </a:p>
          <a:p>
            <a:pPr lvl="1">
              <a:lnSpc>
                <a:spcPct val="90000"/>
              </a:lnSpc>
            </a:pPr>
            <a:r>
              <a:rPr lang="en-US" sz="2400" i="1" dirty="0"/>
              <a:t>Municipal Act 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Other statutes and regulations</a:t>
            </a:r>
          </a:p>
          <a:p>
            <a:r>
              <a:rPr lang="en-US" sz="2800" dirty="0"/>
              <a:t>Orders of government under constitution</a:t>
            </a:r>
          </a:p>
          <a:p>
            <a:r>
              <a:rPr lang="en-US" sz="2800" dirty="0"/>
              <a:t>Where municipalities fit under constitution </a:t>
            </a:r>
          </a:p>
          <a:p>
            <a:pPr marL="231775" lvl="1" indent="0">
              <a:lnSpc>
                <a:spcPct val="90000"/>
              </a:lnSpc>
              <a:buNone/>
            </a:pPr>
            <a:endParaRPr lang="en-US" sz="2400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F5447B-F85E-4D8F-AB5D-ED386BA27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31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B7A9-3F10-491F-B8D5-30D44859D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Purpose of Laws (continued) </a:t>
            </a:r>
            <a:endParaRPr lang="en-U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4201B-53A2-48B2-9731-8708CEB6D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Purposes of local government </a:t>
            </a:r>
          </a:p>
          <a:p>
            <a:pPr lvl="1"/>
            <a:r>
              <a:rPr lang="en-CA" dirty="0"/>
              <a:t>S. 3 </a:t>
            </a:r>
            <a:r>
              <a:rPr lang="en-CA" i="1" dirty="0"/>
              <a:t>Municipal Act</a:t>
            </a:r>
            <a:endParaRPr lang="en-CA" dirty="0"/>
          </a:p>
          <a:p>
            <a:pPr lvl="2"/>
            <a:r>
              <a:rPr lang="en-CA" dirty="0"/>
              <a:t>good government</a:t>
            </a:r>
          </a:p>
          <a:p>
            <a:pPr lvl="2"/>
            <a:r>
              <a:rPr lang="en-CA" dirty="0"/>
              <a:t>provide services, facilities, or other things</a:t>
            </a:r>
          </a:p>
          <a:p>
            <a:r>
              <a:rPr lang="en-CA" dirty="0"/>
              <a:t>law making only exercised by Council (s. 167)</a:t>
            </a:r>
          </a:p>
          <a:p>
            <a:r>
              <a:rPr lang="en-CA" dirty="0"/>
              <a:t>only act by bylaw or resolution (s.216) </a:t>
            </a:r>
          </a:p>
          <a:p>
            <a:r>
              <a:rPr lang="en-CA" dirty="0"/>
              <a:t>all regulations and prohibitions must be bylaws (ss. 265 and land use) </a:t>
            </a:r>
          </a:p>
          <a:p>
            <a:r>
              <a:rPr lang="en-CA" dirty="0"/>
              <a:t>in bylaw, may regulate, control or prohibit (s. 266(a))</a:t>
            </a:r>
          </a:p>
          <a:p>
            <a:r>
              <a:rPr lang="en-CA" dirty="0"/>
              <a:t>In court, bylaw has same effect as any law of Canada or Yukon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64A218-C42A-46D0-A282-09AD80DDF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54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29E8A-13C5-47A8-B1A8-108E52A1E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413" y="620688"/>
            <a:ext cx="9144001" cy="750912"/>
          </a:xfrm>
        </p:spPr>
        <p:txBody>
          <a:bodyPr/>
          <a:lstStyle/>
          <a:p>
            <a:r>
              <a:rPr lang="en-CA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Purpose of laws (continued) </a:t>
            </a:r>
            <a:endParaRPr lang="en-U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00435-0A70-4026-95DE-AE4359791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484785"/>
            <a:ext cx="9134391" cy="4896544"/>
          </a:xfrm>
        </p:spPr>
        <p:txBody>
          <a:bodyPr>
            <a:normAutofit fontScale="70000" lnSpcReduction="20000"/>
          </a:bodyPr>
          <a:lstStyle/>
          <a:p>
            <a:r>
              <a:rPr lang="en-CA" dirty="0"/>
              <a:t>purpose of local government laws:</a:t>
            </a:r>
          </a:p>
          <a:p>
            <a:pPr lvl="1"/>
            <a:r>
              <a:rPr lang="en-CA" dirty="0"/>
              <a:t>regulate, control or prohibit conduct, activities, uses for local government purposes (good government and services)</a:t>
            </a:r>
          </a:p>
          <a:p>
            <a:r>
              <a:rPr lang="en-US" dirty="0"/>
              <a:t>Jurisdiction to pass bylaws (s. 265) </a:t>
            </a:r>
          </a:p>
          <a:p>
            <a:pPr lvl="1"/>
            <a:r>
              <a:rPr lang="en-US" dirty="0"/>
              <a:t>safety, health, welfare of people/protection of property (fire, emergencies, ambulances, fireworks, explosives)</a:t>
            </a:r>
          </a:p>
          <a:p>
            <a:pPr lvl="1"/>
            <a:r>
              <a:rPr lang="en-US" dirty="0"/>
              <a:t>municipal utilities, facilities, works, improvements</a:t>
            </a:r>
          </a:p>
          <a:p>
            <a:pPr lvl="1"/>
            <a:r>
              <a:rPr lang="en-US" dirty="0"/>
              <a:t>businesses and business activities</a:t>
            </a:r>
          </a:p>
          <a:p>
            <a:pPr lvl="1"/>
            <a:r>
              <a:rPr lang="en-US" dirty="0"/>
              <a:t>expropriation</a:t>
            </a:r>
          </a:p>
          <a:p>
            <a:pPr lvl="1"/>
            <a:r>
              <a:rPr lang="en-US" dirty="0"/>
              <a:t>land and chattels</a:t>
            </a:r>
          </a:p>
          <a:p>
            <a:pPr lvl="1"/>
            <a:r>
              <a:rPr lang="en-US" dirty="0"/>
              <a:t>activities in a public place</a:t>
            </a:r>
          </a:p>
          <a:p>
            <a:pPr lvl="1"/>
            <a:r>
              <a:rPr lang="en-US" dirty="0"/>
              <a:t>building regulation</a:t>
            </a:r>
          </a:p>
          <a:p>
            <a:pPr lvl="1"/>
            <a:r>
              <a:rPr lang="en-US" dirty="0"/>
              <a:t>vehicles on roads</a:t>
            </a:r>
          </a:p>
          <a:p>
            <a:pPr lvl="1"/>
            <a:r>
              <a:rPr lang="en-US" dirty="0"/>
              <a:t>nuisances</a:t>
            </a:r>
          </a:p>
          <a:p>
            <a:pPr lvl="1"/>
            <a:r>
              <a:rPr lang="en-US" dirty="0"/>
              <a:t>cemeteries</a:t>
            </a:r>
          </a:p>
          <a:p>
            <a:pPr lvl="1"/>
            <a:r>
              <a:rPr lang="en-US" dirty="0"/>
              <a:t>vegetation and domestic animals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D475EA-C998-4AE9-B5F2-F9576DFE8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98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379CC-91E1-4276-8C32-F083F1761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Legal Roles of Mayor, Council, Councillors</a:t>
            </a:r>
            <a:endParaRPr lang="en-U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9221F-3296-4944-B66B-8082D6FD0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904999"/>
            <a:ext cx="9134391" cy="4404321"/>
          </a:xfrm>
        </p:spPr>
        <p:txBody>
          <a:bodyPr>
            <a:normAutofit/>
          </a:bodyPr>
          <a:lstStyle/>
          <a:p>
            <a:r>
              <a:rPr lang="en-CA" sz="2800" dirty="0"/>
              <a:t>Council role (s.177)</a:t>
            </a:r>
          </a:p>
          <a:p>
            <a:pPr lvl="1"/>
            <a:r>
              <a:rPr lang="en-CA" sz="2400" dirty="0"/>
              <a:t>developing and evaluating policies, services, programs</a:t>
            </a:r>
          </a:p>
          <a:p>
            <a:pPr lvl="1"/>
            <a:r>
              <a:rPr lang="en-CA" sz="2400" dirty="0"/>
              <a:t>ensuring powers, duties, functions carried out</a:t>
            </a:r>
          </a:p>
          <a:p>
            <a:pPr lvl="1"/>
            <a:r>
              <a:rPr lang="en-CA" sz="2400" dirty="0"/>
              <a:t>carrying out statutory powers, duties, functions under MA</a:t>
            </a:r>
          </a:p>
          <a:p>
            <a:pPr lvl="1"/>
            <a:r>
              <a:rPr lang="en-CA" sz="2400" dirty="0"/>
              <a:t>policy versus administration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E229CB-E755-4073-9004-81EE1F7DD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46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B03D5-3FF3-498A-B33D-9E29DCE50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Legal Roles of Mayor, Council, Councillors (continued)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421EF-CD27-4723-9032-1A1D858D1F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Council member duties (s.178) </a:t>
            </a:r>
          </a:p>
          <a:p>
            <a:pPr lvl="1"/>
            <a:r>
              <a:rPr lang="en-CA" dirty="0"/>
              <a:t>includes Mayor</a:t>
            </a:r>
          </a:p>
          <a:p>
            <a:pPr lvl="1"/>
            <a:r>
              <a:rPr lang="en-CA" dirty="0"/>
              <a:t>consider well-being and interests of municipality</a:t>
            </a:r>
          </a:p>
          <a:p>
            <a:pPr lvl="1"/>
            <a:r>
              <a:rPr lang="en-CA" dirty="0"/>
              <a:t>participate in developing policies, services, programs</a:t>
            </a:r>
          </a:p>
          <a:p>
            <a:pPr lvl="1"/>
            <a:r>
              <a:rPr lang="en-CA" dirty="0"/>
              <a:t>participate in Council meetings and meetings appointed to</a:t>
            </a:r>
          </a:p>
          <a:p>
            <a:pPr lvl="1"/>
            <a:r>
              <a:rPr lang="en-CA" dirty="0"/>
              <a:t>maintain confidentiality</a:t>
            </a:r>
            <a:endParaRPr lang="en-US" dirty="0"/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387C87-0B91-4170-90BC-8BACFF244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273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9D0FF-B7A2-4162-ABEE-FE808F470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Legal Roles of Mayor, Council, Councillors (cont’d)</a:t>
            </a:r>
            <a:endParaRPr lang="en-U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5E23F-07BD-4644-B9CA-F5EB40BBD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Mayor (s. 180)</a:t>
            </a:r>
          </a:p>
          <a:p>
            <a:pPr lvl="1"/>
            <a:r>
              <a:rPr lang="en-CA" dirty="0"/>
              <a:t>preside at meetings, subject to MA and procedure bylaw</a:t>
            </a:r>
          </a:p>
          <a:p>
            <a:pPr lvl="1"/>
            <a:r>
              <a:rPr lang="en-CA" dirty="0"/>
              <a:t>provide leadership and direction to Council and CAO</a:t>
            </a:r>
          </a:p>
          <a:p>
            <a:pPr lvl="1"/>
            <a:r>
              <a:rPr lang="en-CA" dirty="0"/>
              <a:t>suspend municipal officer</a:t>
            </a:r>
          </a:p>
          <a:p>
            <a:pPr lvl="1"/>
            <a:r>
              <a:rPr lang="en-CA" dirty="0"/>
              <a:t>other duties under bylaws and MA</a:t>
            </a:r>
          </a:p>
          <a:p>
            <a:pPr lvl="1"/>
            <a:r>
              <a:rPr lang="en-CA" dirty="0"/>
              <a:t>member of all boards, committees, commissions of council </a:t>
            </a:r>
          </a:p>
          <a:p>
            <a:r>
              <a:rPr lang="en-CA" dirty="0"/>
              <a:t>Deputy Mayor (s. 182)</a:t>
            </a:r>
          </a:p>
          <a:p>
            <a:pPr lvl="1"/>
            <a:r>
              <a:rPr lang="en-CA" dirty="0"/>
              <a:t>in absence of Mayor, acts as Mayor</a:t>
            </a:r>
          </a:p>
          <a:p>
            <a:pPr lvl="1"/>
            <a:r>
              <a:rPr lang="en-CA" dirty="0"/>
              <a:t>carries powers directed by Council, subject to Mayor’s powers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B1F7EC-2409-4002-8001-2A9A5C9B0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54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0A822-1F9D-4680-8EB7-7BC3F1E02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Transparency </a:t>
            </a:r>
            <a:endParaRPr lang="en-U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16067-FB6A-4DBA-82DB-6353D5973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Council meetings open to public (s. 213) </a:t>
            </a:r>
          </a:p>
          <a:p>
            <a:r>
              <a:rPr lang="en-CA" dirty="0"/>
              <a:t>Council may close a meeting only for statutorily permitted matters [s. 213(3)]</a:t>
            </a:r>
          </a:p>
          <a:p>
            <a:pPr lvl="1"/>
            <a:r>
              <a:rPr lang="en-CA" dirty="0"/>
              <a:t>commercial information, if disclosure prejudicial</a:t>
            </a:r>
          </a:p>
          <a:p>
            <a:pPr lvl="1"/>
            <a:r>
              <a:rPr lang="en-CA" dirty="0"/>
              <a:t>confidential information, if disclosure prejudicial</a:t>
            </a:r>
          </a:p>
          <a:p>
            <a:pPr lvl="1"/>
            <a:r>
              <a:rPr lang="en-CA" dirty="0"/>
              <a:t>personal information (including personnel information) </a:t>
            </a:r>
          </a:p>
          <a:p>
            <a:pPr lvl="1"/>
            <a:r>
              <a:rPr lang="en-CA" dirty="0"/>
              <a:t>salary/benefits/appraisal of staff</a:t>
            </a:r>
          </a:p>
          <a:p>
            <a:pPr lvl="1"/>
            <a:r>
              <a:rPr lang="en-CA" dirty="0"/>
              <a:t>matter under consideration, if disclosure prejudicial</a:t>
            </a:r>
          </a:p>
          <a:p>
            <a:pPr lvl="1"/>
            <a:r>
              <a:rPr lang="en-CA" dirty="0"/>
              <a:t>legal proceedings</a:t>
            </a:r>
          </a:p>
          <a:p>
            <a:pPr lvl="1"/>
            <a:r>
              <a:rPr lang="en-CA" dirty="0"/>
              <a:t>investigations</a:t>
            </a:r>
          </a:p>
          <a:p>
            <a:pPr lvl="1"/>
            <a:r>
              <a:rPr lang="en-CA" dirty="0"/>
              <a:t>information, if disclosure prejudicial to security or laws</a:t>
            </a:r>
          </a:p>
          <a:p>
            <a:pPr lvl="1"/>
            <a:r>
              <a:rPr lang="en-CA" dirty="0"/>
              <a:t>security of premises and records</a:t>
            </a:r>
          </a:p>
          <a:p>
            <a:r>
              <a:rPr lang="en-CA" dirty="0"/>
              <a:t>no resolution or bylaw passed in closed meeting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BFC9B3-2ECA-46F3-8827-76020F3B2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86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D8107-D7B1-41BA-BCB5-A54F27AA7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Transparency (continued) </a:t>
            </a:r>
            <a:endParaRPr lang="en-U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E6E5C-80B1-4F46-B928-898AC05F71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minutes of Council and bylaws open for inspection by public (s. 211 and s. 223)</a:t>
            </a:r>
          </a:p>
          <a:p>
            <a:r>
              <a:rPr lang="en-CA" dirty="0"/>
              <a:t>municipality must maintain records (s. 224)</a:t>
            </a:r>
          </a:p>
          <a:p>
            <a:r>
              <a:rPr lang="en-CA" dirty="0"/>
              <a:t>CAO must provide access to all required records (s. 236)</a:t>
            </a:r>
          </a:p>
          <a:p>
            <a:r>
              <a:rPr lang="en-CA" dirty="0"/>
              <a:t>Council appoints auditor (s.256)</a:t>
            </a:r>
          </a:p>
          <a:p>
            <a:r>
              <a:rPr lang="en-CA" dirty="0"/>
              <a:t>public notice of auditor report and financial statements (s. 260)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EF69ED-7123-46F9-BA61-E2D13BBC5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5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0918C-AFD0-41A3-AC0E-F121456D0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Ethics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1979E-F5F4-4693-BC02-70738A7E6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Best practice - code of conduct policy or bylaw – create respectful relations among Council members and with staff</a:t>
            </a:r>
          </a:p>
          <a:p>
            <a:r>
              <a:rPr lang="en-US" sz="2800" dirty="0"/>
              <a:t>Covers conduct: representing municipality, communicating on behalf of Council, respecting decisions, bylaw/policy compliance, respectful interactions, protection of confidential information, conflicts, use of assets/services, gifts, social media, training, orientation</a:t>
            </a:r>
          </a:p>
          <a:p>
            <a:r>
              <a:rPr lang="en-US" sz="2800" dirty="0"/>
              <a:t>Maintains public confidence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3C91A1-A7B3-4348-A809-211DE6C88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897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E8DED-5C66-4F5A-804A-2400E738B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Ethics (continued)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03058-AA51-4F0F-BAB4-6B3FFB52B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Code of Conduct includes complaints process</a:t>
            </a:r>
          </a:p>
          <a:p>
            <a:r>
              <a:rPr lang="en-US" dirty="0"/>
              <a:t>Complaints regarding Council member, employee, public</a:t>
            </a:r>
          </a:p>
          <a:p>
            <a:r>
              <a:rPr lang="en-US" dirty="0"/>
              <a:t>Process to attempt to resolve complaint, failing which to determine if Code breach by investigation</a:t>
            </a:r>
          </a:p>
          <a:p>
            <a:r>
              <a:rPr lang="en-US" dirty="0"/>
              <a:t>If Code breach, Council determines sanction</a:t>
            </a:r>
          </a:p>
          <a:p>
            <a:r>
              <a:rPr lang="en-US" dirty="0"/>
              <a:t>Sanction process subject to procedural fairness:</a:t>
            </a:r>
          </a:p>
          <a:p>
            <a:pPr lvl="1"/>
            <a:r>
              <a:rPr lang="en-US" dirty="0"/>
              <a:t>Notice, time to prepare, legal counsel, access to all records, submission to Council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38698-CE80-4784-AB0C-D4CD884B3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58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6E310-2602-4A1B-AED1-9B7D9F899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Ethics (continued)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505722-C80D-421D-9DED-5C5DFADE3B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Larger communities in the Provinces have contracts to use Integrity Commissioners to investigate Code complaints</a:t>
            </a:r>
          </a:p>
          <a:p>
            <a:r>
              <a:rPr lang="en-US" dirty="0"/>
              <a:t>Commissioner appointed by Council</a:t>
            </a:r>
          </a:p>
          <a:p>
            <a:r>
              <a:rPr lang="en-US" dirty="0"/>
              <a:t>Receives, reviews, investigates complaints</a:t>
            </a:r>
          </a:p>
          <a:p>
            <a:r>
              <a:rPr lang="en-US" dirty="0"/>
              <a:t>Investigates and/or attempts to resolve</a:t>
            </a:r>
          </a:p>
          <a:p>
            <a:r>
              <a:rPr lang="en-US" dirty="0"/>
              <a:t>Procedural fairness applies to Commissioner conduct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E7DB92-BB41-4A93-84B2-179B2160A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890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BB535-6378-4E85-ADB5-7641C3652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Ethics (continued)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0F78B-3DFC-494F-BC29-A1FAB0ADC0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Harassment and bullying</a:t>
            </a:r>
          </a:p>
          <a:p>
            <a:r>
              <a:rPr lang="en-US" dirty="0"/>
              <a:t>Violence and Harassment Regulation </a:t>
            </a:r>
          </a:p>
          <a:p>
            <a:pPr lvl="1"/>
            <a:r>
              <a:rPr lang="en-US" dirty="0"/>
              <a:t>Requires local </a:t>
            </a:r>
            <a:r>
              <a:rPr lang="en-US" dirty="0" err="1"/>
              <a:t>governmments</a:t>
            </a:r>
            <a:r>
              <a:rPr lang="en-US" dirty="0"/>
              <a:t> to have healthy safe workplaces</a:t>
            </a:r>
            <a:r>
              <a:rPr lang="en-CA" dirty="0"/>
              <a:t> free of harassment, bullying, harassment</a:t>
            </a:r>
          </a:p>
          <a:p>
            <a:pPr lvl="1"/>
            <a:r>
              <a:rPr lang="en-CA" dirty="0"/>
              <a:t>Requires formal bullying, harassment and violence policy, including procedures for complaints and sanctions</a:t>
            </a:r>
          </a:p>
          <a:p>
            <a:pPr lvl="1"/>
            <a:r>
              <a:rPr lang="en-CA" dirty="0"/>
              <a:t>Allows employees to complain re: conduct of Council member, other employee, or public </a:t>
            </a:r>
          </a:p>
          <a:p>
            <a:r>
              <a:rPr lang="en-CA" dirty="0"/>
              <a:t>Territory offers training</a:t>
            </a:r>
          </a:p>
          <a:p>
            <a:r>
              <a:rPr lang="en-CA" dirty="0"/>
              <a:t>Best practice: in house training once a year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D1D21-D822-4AC8-A9C9-D55DBCDE8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338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242D0-ECE2-4D75-9233-BC90B575B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Conflict of interest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92F859-C95A-4327-A8D5-987DD4E8E3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Two kinds of conflict</a:t>
            </a:r>
          </a:p>
          <a:p>
            <a:pPr lvl="1"/>
            <a:r>
              <a:rPr lang="en-US" dirty="0"/>
              <a:t>Disqualification from:</a:t>
            </a:r>
          </a:p>
          <a:p>
            <a:pPr marL="908050" lvl="2" indent="-457200">
              <a:buAutoNum type="arabicPeriod"/>
            </a:pPr>
            <a:r>
              <a:rPr lang="en-US" dirty="0">
                <a:solidFill>
                  <a:srgbClr val="FFC000"/>
                </a:solidFill>
              </a:rPr>
              <a:t>Voting</a:t>
            </a:r>
            <a:r>
              <a:rPr lang="en-US" dirty="0"/>
              <a:t> on a matter in Council or committee meeting</a:t>
            </a:r>
          </a:p>
          <a:p>
            <a:pPr marL="908050" lvl="2" indent="-457200">
              <a:buAutoNum type="arabicPeriod"/>
            </a:pPr>
            <a:r>
              <a:rPr lang="en-US" dirty="0">
                <a:solidFill>
                  <a:srgbClr val="FFC000"/>
                </a:solidFill>
              </a:rPr>
              <a:t>Holding</a:t>
            </a:r>
            <a:r>
              <a:rPr lang="en-US" dirty="0"/>
              <a:t> office </a:t>
            </a:r>
          </a:p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Disqualification from voting</a:t>
            </a:r>
          </a:p>
          <a:p>
            <a:pPr lvl="1"/>
            <a:r>
              <a:rPr lang="en-US" dirty="0"/>
              <a:t>Personal or private interest, but not a financial interest</a:t>
            </a:r>
          </a:p>
          <a:p>
            <a:pPr lvl="2"/>
            <a:r>
              <a:rPr lang="en-US" dirty="0"/>
              <a:t>Example: agenda matter affects parent, client, patient, sub-contractor, close friend, campaign director, debtor</a:t>
            </a:r>
          </a:p>
          <a:p>
            <a:pPr lvl="1"/>
            <a:r>
              <a:rPr lang="en-US" dirty="0"/>
              <a:t>Effect:</a:t>
            </a:r>
          </a:p>
          <a:p>
            <a:pPr lvl="2"/>
            <a:r>
              <a:rPr lang="en-US" dirty="0"/>
              <a:t>Vote does not count</a:t>
            </a:r>
          </a:p>
          <a:p>
            <a:pPr lvl="2"/>
            <a:r>
              <a:rPr lang="en-US" dirty="0"/>
              <a:t>Critical if split vote or if “quasi-judicial” decision of Council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70522E-079F-40CE-B273-29CA7C024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05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569E2-8E6A-49B4-BB26-F41426CB2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Conflicts (continued)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CCEAE-8C2D-414C-8473-D62D35CF09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Disqualified vote </a:t>
            </a:r>
            <a:r>
              <a:rPr lang="en-US" dirty="0"/>
              <a:t>(continued)</a:t>
            </a:r>
          </a:p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Bias</a:t>
            </a:r>
          </a:p>
          <a:p>
            <a:r>
              <a:rPr lang="en-US" dirty="0"/>
              <a:t>Partiality due to prejudgment</a:t>
            </a:r>
          </a:p>
          <a:p>
            <a:pPr lvl="1"/>
            <a:r>
              <a:rPr lang="en-US" dirty="0"/>
              <a:t>Typically, an issue regarding public hearings or fairness hearings</a:t>
            </a:r>
          </a:p>
          <a:p>
            <a:pPr lvl="1"/>
            <a:r>
              <a:rPr lang="en-US" dirty="0"/>
              <a:t>“Closed mind” … “No longer capable of persuasion”</a:t>
            </a:r>
          </a:p>
          <a:p>
            <a:pPr lvl="1"/>
            <a:r>
              <a:rPr lang="en-US" dirty="0"/>
              <a:t>Council member can establish they were “amenable to persuasion”…“mind was open”…”prepared to consider all input”</a:t>
            </a:r>
          </a:p>
          <a:p>
            <a:pPr lvl="1"/>
            <a:r>
              <a:rPr lang="en-US" dirty="0"/>
              <a:t>Important to be open to persuasion during hearing, then speak mind after hearing</a:t>
            </a:r>
          </a:p>
          <a:p>
            <a:pPr lvl="1"/>
            <a:r>
              <a:rPr lang="en-US" dirty="0"/>
              <a:t>Open mind is not an empty mind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857F18-4D09-44A3-9476-B97D5F562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40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F0B6E-08B7-438B-9D0C-095D0BD06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Conflicts (continued)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F7BEB-2F02-49F3-A6CC-47EFD6CB1C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Member is </a:t>
            </a:r>
            <a:r>
              <a:rPr lang="en-US" sz="2800" dirty="0">
                <a:solidFill>
                  <a:srgbClr val="FFC000"/>
                </a:solidFill>
              </a:rPr>
              <a:t>disqualified from office </a:t>
            </a:r>
            <a:r>
              <a:rPr lang="en-US" sz="2800" dirty="0"/>
              <a:t>if they are:</a:t>
            </a:r>
          </a:p>
          <a:p>
            <a:pPr marL="239712" lvl="1" indent="0">
              <a:buNone/>
            </a:pPr>
            <a:r>
              <a:rPr lang="en-US" sz="2400" dirty="0"/>
              <a:t>(a) director, officer, shareholder of company that has dealings/contracts with municipality, </a:t>
            </a:r>
          </a:p>
          <a:p>
            <a:pPr marL="239712" lvl="1" indent="0">
              <a:buNone/>
            </a:pPr>
            <a:r>
              <a:rPr lang="en-US" sz="2400" dirty="0"/>
              <a:t>(b) member, shareholder, officer or employee of a society/NFP that has dealings/contracts with municipality,</a:t>
            </a:r>
          </a:p>
          <a:p>
            <a:pPr marL="239712" lvl="1" indent="0">
              <a:buNone/>
            </a:pPr>
            <a:r>
              <a:rPr lang="en-US" sz="2400" dirty="0"/>
              <a:t>(c) party or partner to dealings/contract with municipality, </a:t>
            </a:r>
          </a:p>
          <a:p>
            <a:pPr marL="0" indent="0">
              <a:buNone/>
            </a:pPr>
            <a:r>
              <a:rPr lang="en-CA" sz="2800" dirty="0"/>
              <a:t>and if they vote or participate in Council consideration of the question (s. 193)</a:t>
            </a:r>
          </a:p>
          <a:p>
            <a:pPr marL="239712" lvl="1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7043DE-6B8E-4451-B82F-051701018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72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7F2C1-ED83-42A9-AA5C-306FF063E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Conflicts (continued) 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F4D3E2-9D93-4EF1-9047-9B1B6E0B84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Exceptions: </a:t>
            </a:r>
          </a:p>
          <a:p>
            <a:pPr lvl="1"/>
            <a:r>
              <a:rPr lang="en-US" sz="2400" dirty="0"/>
              <a:t>Sale of goods or services at FMV in the ordinary course of member’s business, and the member does not vote at the Council meeting on the question</a:t>
            </a:r>
          </a:p>
          <a:p>
            <a:pPr lvl="1"/>
            <a:r>
              <a:rPr lang="en-US" sz="2400" dirty="0"/>
              <a:t>Inadvertence</a:t>
            </a:r>
          </a:p>
          <a:p>
            <a:pPr lvl="1"/>
            <a:r>
              <a:rPr lang="en-US" sz="2400" dirty="0"/>
              <a:t>Error in judgment in good faith</a:t>
            </a:r>
          </a:p>
          <a:p>
            <a:pPr lvl="1"/>
            <a:r>
              <a:rPr lang="en-US" sz="2400" dirty="0"/>
              <a:t>Minister prescribes the rules not apply to a </a:t>
            </a:r>
            <a:r>
              <a:rPr lang="en-US" sz="2400" dirty="0" err="1"/>
              <a:t>corp</a:t>
            </a:r>
            <a:r>
              <a:rPr lang="en-US" sz="2400" dirty="0"/>
              <a:t>/society/NFP</a:t>
            </a:r>
          </a:p>
          <a:p>
            <a:pPr marL="231775" lvl="1" indent="0">
              <a:buNone/>
            </a:pPr>
            <a:endParaRPr lang="en-CA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087446-0757-4F80-BF27-3FB51BC6D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869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14D8E-362B-4029-B5BF-A8CF64E73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Conflicts (continued)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38688-77E3-4C95-BC15-0A6144E59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/>
              <a:t>if member considers not entitled to vote/debate due to prohibited interest:</a:t>
            </a:r>
          </a:p>
          <a:p>
            <a:pPr lvl="1"/>
            <a:r>
              <a:rPr lang="en-CA" sz="2400" dirty="0"/>
              <a:t>Leave chamber </a:t>
            </a:r>
          </a:p>
          <a:p>
            <a:pPr lvl="1"/>
            <a:r>
              <a:rPr lang="en-CA" sz="2400" dirty="0"/>
              <a:t>Not vote</a:t>
            </a:r>
          </a:p>
          <a:p>
            <a:pPr lvl="1"/>
            <a:r>
              <a:rPr lang="en-CA" sz="2400" dirty="0"/>
              <a:t>Not debate</a:t>
            </a:r>
          </a:p>
          <a:p>
            <a:pPr lvl="1"/>
            <a:r>
              <a:rPr lang="en-CA" sz="2400" dirty="0"/>
              <a:t>Not influence</a:t>
            </a:r>
          </a:p>
          <a:p>
            <a:pPr marL="334963" indent="-342900"/>
            <a:r>
              <a:rPr lang="en-CA" sz="2800" dirty="0"/>
              <a:t>Penalty: disqualification from office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196C5-D0B0-4F33-99E5-44B96802F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12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53C43-D452-4A45-B4C1-00D8326DA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Conflicts (continued)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A3094-50C8-47E0-9BF5-D48E09F51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rgbClr val="FFC000"/>
                </a:solidFill>
              </a:rPr>
              <a:t>Disqualification from office:</a:t>
            </a:r>
          </a:p>
          <a:p>
            <a:r>
              <a:rPr lang="en-US" dirty="0"/>
              <a:t>Ceases to be eligible elector in municipality (s. 193(5))</a:t>
            </a:r>
          </a:p>
          <a:p>
            <a:r>
              <a:rPr lang="en-US" dirty="0"/>
              <a:t>Votes for bylaw re: spending, borrowing or guaranteeing money contrary to MA (ss. 193(6) and 254)</a:t>
            </a:r>
          </a:p>
          <a:p>
            <a:r>
              <a:rPr lang="en-US" dirty="0"/>
              <a:t>Absent continuously from Council for three consecutive months, except illness or leave of Council</a:t>
            </a:r>
          </a:p>
          <a:p>
            <a:r>
              <a:rPr lang="en-US" dirty="0"/>
              <a:t>Under sentence  for indictable offence (s. 193(8))</a:t>
            </a:r>
          </a:p>
          <a:p>
            <a:r>
              <a:rPr lang="en-US" dirty="0"/>
              <a:t>Is Judge, MP, member of legislature, or Chief/</a:t>
            </a:r>
            <a:r>
              <a:rPr lang="en-US" dirty="0" err="1"/>
              <a:t>Councillor</a:t>
            </a:r>
            <a:r>
              <a:rPr lang="en-US" dirty="0"/>
              <a:t> of First Nation (s. 193(4)</a:t>
            </a:r>
          </a:p>
          <a:p>
            <a:r>
              <a:rPr lang="en-US" dirty="0"/>
              <a:t>Council may declare office vacant  or Council/4 electors may petition Court</a:t>
            </a:r>
          </a:p>
          <a:p>
            <a:r>
              <a:rPr lang="en-US" dirty="0"/>
              <a:t>Procedural fairness applies to Council deliberations  </a:t>
            </a:r>
          </a:p>
          <a:p>
            <a:endParaRPr lang="en-U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C51D8A-E193-4456-9E64-0A627E4F8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02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B9999-508C-47B7-A6FD-657C5A4A8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Confidentiality</a:t>
            </a:r>
            <a:r>
              <a:rPr lang="en-US" dirty="0"/>
              <a:t> 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2E6B31-DEB5-4647-B6ED-93DE6AAA5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member shall keep in confidence a matter discussed at a meeting closed to public – except after Council or committee discusses matter in public (s. 178)</a:t>
            </a:r>
          </a:p>
          <a:p>
            <a:r>
              <a:rPr lang="en-US" dirty="0"/>
              <a:t>Breach is an offence, subject to prosecution and a fine </a:t>
            </a:r>
          </a:p>
          <a:p>
            <a:r>
              <a:rPr lang="en-US" dirty="0"/>
              <a:t>Breach is also subject to a Code of Conduct, and could result in sanctions under the Code</a:t>
            </a:r>
          </a:p>
          <a:p>
            <a:r>
              <a:rPr lang="en-US" dirty="0"/>
              <a:t>If breach of “personal information”, it could also result in prosecution and fine 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1D8A7-D57A-4246-B624-1554958D2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113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5CDF8-96FB-408C-9991-7FC24D28C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Social Media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90A55-7C3C-4114-ABAE-0784E0F1D2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Best practice: communications policy for social media (Code of Conduct)</a:t>
            </a:r>
          </a:p>
          <a:p>
            <a:pPr lvl="1"/>
            <a:r>
              <a:rPr lang="en-US" dirty="0"/>
              <a:t>Designated media contact for responding to media</a:t>
            </a:r>
          </a:p>
          <a:p>
            <a:pPr lvl="1"/>
            <a:r>
              <a:rPr lang="en-US" dirty="0"/>
              <a:t>Other members may speak to matter, but must either (1) communicate the decision or announcement objectively or (2) state that in their independent opinion they disagree</a:t>
            </a:r>
          </a:p>
          <a:p>
            <a:pPr lvl="1"/>
            <a:r>
              <a:rPr lang="en-US" dirty="0"/>
              <a:t>Content shall not bully or harass or promote criminal activity</a:t>
            </a:r>
          </a:p>
          <a:p>
            <a:pPr lvl="1"/>
            <a:r>
              <a:rPr lang="en-US" dirty="0"/>
              <a:t>Member must take steps to get third party to remove violating content</a:t>
            </a:r>
          </a:p>
          <a:p>
            <a:r>
              <a:rPr lang="en-US" dirty="0"/>
              <a:t>If member sued for defamation and wins, Council must pay </a:t>
            </a:r>
            <a:r>
              <a:rPr lang="en-US" dirty="0" err="1"/>
              <a:t>defence</a:t>
            </a:r>
            <a:r>
              <a:rPr lang="en-US" dirty="0"/>
              <a:t> (s. 360)</a:t>
            </a:r>
          </a:p>
          <a:p>
            <a:r>
              <a:rPr lang="en-US" dirty="0"/>
              <a:t>If member sues for defamation, Council may not indemnify (s. 360) 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242581-AF30-4C51-AC5D-5B4B6B111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478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9A79A-FDA7-4DAA-A4B6-07721E6A7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Inclusion and diversity 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687DA-8162-41CC-A1F5-58352D73D0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904999"/>
            <a:ext cx="9134391" cy="4476329"/>
          </a:xfrm>
        </p:spPr>
        <p:txBody>
          <a:bodyPr>
            <a:normAutofit/>
          </a:bodyPr>
          <a:lstStyle/>
          <a:p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Unlawful discrimination is negative treatment of person related based on prohibited ground of discrimination under the </a:t>
            </a:r>
            <a:r>
              <a:rPr lang="en-US" sz="2000" b="0" i="1" u="none" strike="noStrike" baseline="0" dirty="0">
                <a:latin typeface="Times New Roman" panose="02020603050405020304" pitchFamily="18" charset="0"/>
              </a:rPr>
              <a:t>Human Rights Act</a:t>
            </a:r>
            <a:r>
              <a:rPr lang="en-US" sz="2000" dirty="0">
                <a:latin typeface="Times New Roman" panose="02020603050405020304" pitchFamily="18" charset="0"/>
              </a:rPr>
              <a:t>, including: </a:t>
            </a:r>
          </a:p>
          <a:p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Race or </a:t>
            </a:r>
            <a:r>
              <a:rPr lang="en-CA" sz="2000" dirty="0">
                <a:latin typeface="Times New Roman" panose="02020603050405020304" pitchFamily="18" charset="0"/>
              </a:rPr>
              <a:t>c</a:t>
            </a:r>
            <a:r>
              <a:rPr lang="en-CA" sz="2000" b="0" i="0" u="none" strike="noStrike" baseline="0" dirty="0">
                <a:latin typeface="Times New Roman" panose="02020603050405020304" pitchFamily="18" charset="0"/>
              </a:rPr>
              <a:t>olour </a:t>
            </a:r>
            <a:r>
              <a:rPr lang="en-CA" sz="2000" dirty="0">
                <a:latin typeface="Times New Roman" panose="02020603050405020304" pitchFamily="18" charset="0"/>
              </a:rPr>
              <a:t>or a</a:t>
            </a:r>
            <a:r>
              <a:rPr lang="en-CA" sz="2000" b="0" i="0" u="none" strike="noStrike" baseline="0" dirty="0">
                <a:latin typeface="Times New Roman" panose="02020603050405020304" pitchFamily="18" charset="0"/>
              </a:rPr>
              <a:t>ncestry, or ethnic or linguistic background </a:t>
            </a:r>
          </a:p>
          <a:p>
            <a:pPr marR="17010" lvl="1"/>
            <a:r>
              <a:rPr lang="en-CA" b="0" i="0" u="none" strike="noStrike" baseline="0" dirty="0">
                <a:latin typeface="Times New Roman" panose="02020603050405020304" pitchFamily="18" charset="0"/>
              </a:rPr>
              <a:t>Religion or Political belief </a:t>
            </a:r>
          </a:p>
          <a:p>
            <a:pPr marR="17010" lvl="1"/>
            <a:r>
              <a:rPr lang="en-CA" b="0" i="0" u="none" strike="noStrike" baseline="0" dirty="0">
                <a:latin typeface="Times New Roman" panose="02020603050405020304" pitchFamily="18" charset="0"/>
              </a:rPr>
              <a:t>Age</a:t>
            </a:r>
          </a:p>
          <a:p>
            <a:pPr marR="17010" lvl="1"/>
            <a:r>
              <a:rPr lang="en-US" b="0" i="0" u="none" strike="noStrike" baseline="0" dirty="0">
                <a:latin typeface="Times New Roman" panose="02020603050405020304" pitchFamily="18" charset="0"/>
              </a:rPr>
              <a:t>Sex (including pregnancy &amp; gender identity), or </a:t>
            </a:r>
            <a:r>
              <a:rPr lang="en-CA" b="0" i="0" u="none" strike="noStrike" baseline="0" dirty="0">
                <a:latin typeface="Times New Roman" panose="02020603050405020304" pitchFamily="18" charset="0"/>
              </a:rPr>
              <a:t>Sexual orientation</a:t>
            </a:r>
          </a:p>
          <a:p>
            <a:pPr marR="17010" lvl="1"/>
            <a:r>
              <a:rPr lang="en-CA" b="0" i="0" u="none" strike="noStrike" baseline="0" dirty="0">
                <a:latin typeface="Times New Roman" panose="02020603050405020304" pitchFamily="18" charset="0"/>
              </a:rPr>
              <a:t>Mental or physical disability</a:t>
            </a:r>
          </a:p>
          <a:p>
            <a:pPr lvl="1"/>
            <a:r>
              <a:rPr lang="en-CA" b="0" i="0" u="none" strike="noStrike" baseline="0" dirty="0">
                <a:latin typeface="Times New Roman" panose="02020603050405020304" pitchFamily="18" charset="0"/>
              </a:rPr>
              <a:t>Criminal charges or record </a:t>
            </a:r>
          </a:p>
          <a:p>
            <a:pPr lvl="1"/>
            <a:r>
              <a:rPr lang="en-CA" b="0" i="0" u="none" strike="noStrike" baseline="0" dirty="0">
                <a:latin typeface="Times New Roman" panose="02020603050405020304" pitchFamily="18" charset="0"/>
              </a:rPr>
              <a:t>Marital </a:t>
            </a:r>
            <a:r>
              <a:rPr lang="en-CA" dirty="0">
                <a:latin typeface="Times New Roman" panose="02020603050405020304" pitchFamily="18" charset="0"/>
              </a:rPr>
              <a:t>or f</a:t>
            </a:r>
            <a:r>
              <a:rPr lang="en-CA" b="0" i="0" u="none" strike="noStrike" baseline="0" dirty="0">
                <a:latin typeface="Times New Roman" panose="02020603050405020304" pitchFamily="18" charset="0"/>
              </a:rPr>
              <a:t>amily status</a:t>
            </a:r>
          </a:p>
          <a:p>
            <a:pPr lvl="1"/>
            <a:r>
              <a:rPr lang="en-CA" dirty="0">
                <a:latin typeface="Times New Roman" panose="02020603050405020304" pitchFamily="18" charset="0"/>
              </a:rPr>
              <a:t>Source of income </a:t>
            </a:r>
            <a:endParaRPr lang="en-CA" b="0" i="0" u="none" strike="noStrike" baseline="0" dirty="0">
              <a:latin typeface="Times New Roman" panose="02020603050405020304" pitchFamily="18" charset="0"/>
            </a:endParaRP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BCE1F9-CBD5-4891-9B75-829E71AAD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72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66380-37C0-42F1-B6F6-9DD5433CA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Inclusion and diversity (continued)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DA5DD-3B1B-4F2F-B95D-26DA2CEF7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Local governments also subject to Charter of Rights and Freedoms</a:t>
            </a:r>
          </a:p>
          <a:p>
            <a:r>
              <a:rPr lang="en-US" dirty="0"/>
              <a:t>S. 15 every individual equal under law and has right to equal protection benefit of law without discrimination, including based on race, national or ethnic origin, </a:t>
            </a:r>
            <a:r>
              <a:rPr lang="en-US" dirty="0" err="1"/>
              <a:t>colour</a:t>
            </a:r>
            <a:r>
              <a:rPr lang="en-US" dirty="0"/>
              <a:t>, religion, sex, age or mental or physical disability</a:t>
            </a:r>
          </a:p>
          <a:p>
            <a:r>
              <a:rPr lang="en-US" dirty="0"/>
              <a:t>Can result in bylaw or resolution being set aside by court</a:t>
            </a:r>
          </a:p>
          <a:p>
            <a:r>
              <a:rPr lang="en-US" dirty="0"/>
              <a:t>Exception: if policy is part of affirmative action program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52581C-85FD-4F90-9A47-644DC3F28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076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57F3C-C41E-4695-B372-46256D513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Inclusion and diversity (continued) 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F265E-0525-4570-A7A4-0015039111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Inclusion and diversity apply to:</a:t>
            </a:r>
          </a:p>
          <a:p>
            <a:pPr lvl="1"/>
            <a:r>
              <a:rPr lang="en-US" sz="2400" dirty="0"/>
              <a:t>Providing services to public</a:t>
            </a:r>
          </a:p>
          <a:p>
            <a:pPr lvl="1"/>
            <a:r>
              <a:rPr lang="en-US" sz="2400" dirty="0"/>
              <a:t>In connection with employees</a:t>
            </a:r>
          </a:p>
          <a:p>
            <a:pPr lvl="1"/>
            <a:r>
              <a:rPr lang="en-US" sz="2400" dirty="0"/>
              <a:t>Transfer of land</a:t>
            </a:r>
          </a:p>
          <a:p>
            <a:pPr lvl="1"/>
            <a:r>
              <a:rPr lang="en-US" sz="2400" dirty="0"/>
              <a:t>Procurement</a:t>
            </a:r>
          </a:p>
          <a:p>
            <a:pPr lvl="1"/>
            <a:r>
              <a:rPr lang="en-US" sz="2400" dirty="0"/>
              <a:t>Bylaws and resolutions</a:t>
            </a:r>
          </a:p>
          <a:p>
            <a:pPr lvl="1"/>
            <a:r>
              <a:rPr lang="en-US" sz="2400" dirty="0"/>
              <a:t>Policies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138CE4-6FAC-4919-9D4D-3C8EDC864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599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C2595-E99E-40D8-AC8B-714BAA9FB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Diversity and inclusion (continued) 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599C7-A503-44A8-A942-C7A8B0B2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Best practice: diversity and inclusion provisions in </a:t>
            </a:r>
          </a:p>
          <a:p>
            <a:pPr lvl="1"/>
            <a:r>
              <a:rPr lang="en-US" dirty="0"/>
              <a:t>respectful workplace policy or </a:t>
            </a:r>
          </a:p>
          <a:p>
            <a:pPr lvl="1"/>
            <a:r>
              <a:rPr lang="en-US" dirty="0"/>
              <a:t>anti-discrimination and hatred policy (we provide this policy for free for local governments)</a:t>
            </a:r>
          </a:p>
          <a:p>
            <a:r>
              <a:rPr lang="en-US" dirty="0"/>
              <a:t>Examples: </a:t>
            </a:r>
          </a:p>
          <a:p>
            <a:pPr lvl="1"/>
            <a:r>
              <a:rPr lang="en-US" dirty="0"/>
              <a:t>Public comments of elected officials</a:t>
            </a:r>
          </a:p>
          <a:p>
            <a:pPr lvl="1"/>
            <a:r>
              <a:rPr lang="en-US" dirty="0"/>
              <a:t>Hiring practices</a:t>
            </a:r>
          </a:p>
          <a:p>
            <a:pPr lvl="1"/>
            <a:r>
              <a:rPr lang="en-US" dirty="0"/>
              <a:t>Land use bylaw re: church use</a:t>
            </a:r>
          </a:p>
          <a:p>
            <a:pPr lvl="1"/>
            <a:r>
              <a:rPr lang="en-US" dirty="0"/>
              <a:t>Rainbow sidewalk prohibition</a:t>
            </a:r>
          </a:p>
          <a:p>
            <a:pPr lvl="1"/>
            <a:r>
              <a:rPr lang="en-US" dirty="0"/>
              <a:t>Failure to provide accessible or sex-oriented washrooms</a:t>
            </a:r>
          </a:p>
          <a:p>
            <a:pPr lvl="1"/>
            <a:r>
              <a:rPr lang="en-US" dirty="0"/>
              <a:t>Absence of accessibility in public buildings</a:t>
            </a:r>
          </a:p>
          <a:p>
            <a:pPr lvl="1"/>
            <a:r>
              <a:rPr lang="en-US" dirty="0"/>
              <a:t>Policies against pregnancy, breast feeding</a:t>
            </a:r>
          </a:p>
          <a:p>
            <a:pPr lvl="1"/>
            <a:endParaRPr lang="en-US" dirty="0"/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09D51C-9B02-4613-9750-D1CC64B94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984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18C5E-A127-4AE0-9364-11C4C17F5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Sanctions for bad behavior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26532F-8E6D-4876-810C-FA7A994338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Prosecution for offence under </a:t>
            </a:r>
            <a:r>
              <a:rPr lang="en-US" i="1" dirty="0"/>
              <a:t>Municipal Act </a:t>
            </a:r>
            <a:r>
              <a:rPr lang="en-US" dirty="0"/>
              <a:t>or other Acts  – fines or imprisonment  (e.g., confidentiality)</a:t>
            </a:r>
          </a:p>
          <a:p>
            <a:r>
              <a:rPr lang="en-US" dirty="0"/>
              <a:t>Criminal prosecution under s. 122 Criminal Code </a:t>
            </a:r>
          </a:p>
          <a:p>
            <a:r>
              <a:rPr lang="en-US" sz="2400" dirty="0"/>
              <a:t>s. 122 </a:t>
            </a:r>
            <a:r>
              <a:rPr lang="en-US" sz="2400" i="1" dirty="0"/>
              <a:t>Criminal Code </a:t>
            </a:r>
            <a:r>
              <a:rPr lang="en-US" sz="2400" dirty="0"/>
              <a:t>– fraud/breach of trust</a:t>
            </a:r>
          </a:p>
          <a:p>
            <a:pPr lvl="1"/>
            <a:r>
              <a:rPr lang="en-US" dirty="0"/>
              <a:t>R. v. Waddington</a:t>
            </a:r>
          </a:p>
          <a:p>
            <a:pPr lvl="1"/>
            <a:r>
              <a:rPr lang="en-US" dirty="0"/>
              <a:t>R. v. </a:t>
            </a:r>
            <a:r>
              <a:rPr lang="en-CA" dirty="0" err="1"/>
              <a:t>Magliocca</a:t>
            </a:r>
            <a:endParaRPr lang="en-CA" dirty="0"/>
          </a:p>
          <a:p>
            <a:pPr lvl="1"/>
            <a:r>
              <a:rPr lang="en-CA" dirty="0"/>
              <a:t>R. v. </a:t>
            </a:r>
            <a:r>
              <a:rPr lang="en-CA" dirty="0" err="1"/>
              <a:t>McKitka</a:t>
            </a:r>
            <a:endParaRPr lang="en-CA" dirty="0"/>
          </a:p>
          <a:p>
            <a:r>
              <a:rPr lang="en-CA" dirty="0"/>
              <a:t>Expense accounts</a:t>
            </a:r>
            <a:endParaRPr lang="en-US" sz="2400" dirty="0"/>
          </a:p>
          <a:p>
            <a:r>
              <a:rPr lang="en-US" dirty="0"/>
              <a:t>Disqualification (discussed earlier under “conflicts”)</a:t>
            </a:r>
          </a:p>
          <a:p>
            <a:endParaRPr lang="en-US" dirty="0"/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AA4FDA-4F4F-4928-91C7-CCB45F6C7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47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CE907-D04D-4174-BF62-063D25CD6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Sanctions for  bad behavior (continued)</a:t>
            </a:r>
            <a:endParaRPr lang="en-CA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B95371-97EC-4D00-B174-A9F16D473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Council may: </a:t>
            </a:r>
          </a:p>
          <a:p>
            <a:pPr lvl="1"/>
            <a:r>
              <a:rPr lang="en-US" dirty="0"/>
              <a:t>pass motion of censure</a:t>
            </a:r>
          </a:p>
          <a:p>
            <a:pPr lvl="1"/>
            <a:r>
              <a:rPr lang="en-US" dirty="0"/>
              <a:t>Remove from committees or appointments</a:t>
            </a:r>
          </a:p>
          <a:p>
            <a:pPr lvl="1"/>
            <a:r>
              <a:rPr lang="en-US" dirty="0"/>
              <a:t>Restrict access to staff </a:t>
            </a:r>
          </a:p>
          <a:p>
            <a:pPr lvl="1"/>
            <a:r>
              <a:rPr lang="en-US" dirty="0"/>
              <a:t>Move to disqualify member from office (discussed earlier under “conflicts” </a:t>
            </a:r>
          </a:p>
          <a:p>
            <a:r>
              <a:rPr lang="en-US" dirty="0"/>
              <a:t>May not prevent member from freedom of expression</a:t>
            </a:r>
          </a:p>
          <a:p>
            <a:r>
              <a:rPr lang="en-US" dirty="0"/>
              <a:t>Requires procedural fairness, as discussed 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7C34B7-B22F-4F4B-9A7E-5B09EE9EF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797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7D2-5B3B-4214-AB81-19CCA55D0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Public Hearings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0486B-9255-430C-83AA-E38F653C9D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Notice of hearing</a:t>
            </a:r>
          </a:p>
          <a:p>
            <a:pPr lvl="1"/>
            <a:r>
              <a:rPr lang="en-US" sz="2400" dirty="0"/>
              <a:t>Strict compliance with statutory notice periods required - interference with private rights (e.g., zoning), tax or expropriation</a:t>
            </a:r>
          </a:p>
          <a:p>
            <a:pPr lvl="1"/>
            <a:r>
              <a:rPr lang="en-US" sz="2400" dirty="0"/>
              <a:t>Defect in notice can result in bylaw being quashed</a:t>
            </a:r>
          </a:p>
          <a:p>
            <a:pPr lvl="1"/>
            <a:r>
              <a:rPr lang="en-US" sz="2400" dirty="0"/>
              <a:t>Technical defect may be overlooked if citizens given parallel information (e.g., if address wrong but map clear)</a:t>
            </a:r>
          </a:p>
          <a:p>
            <a:pPr lvl="1"/>
            <a:r>
              <a:rPr lang="en-US" sz="2400" dirty="0"/>
              <a:t>Notice on website not required – OK if all other requirements met </a:t>
            </a:r>
            <a:endParaRPr lang="en-CA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ADC719-87B8-40C3-84B3-939A41B4F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11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D0209-7CAF-4BDE-8D9E-C7927F2A9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hearings (continued)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C3EC3-175A-4C33-808C-3076F05F0B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Disclosure of material</a:t>
            </a:r>
          </a:p>
          <a:p>
            <a:pPr lvl="1"/>
            <a:r>
              <a:rPr lang="en-US" sz="2400" dirty="0"/>
              <a:t>Public needs to prepare for hearing, and must  have access to material considered by Council</a:t>
            </a:r>
          </a:p>
          <a:p>
            <a:pPr lvl="1"/>
            <a:r>
              <a:rPr lang="en-US" sz="2400" dirty="0"/>
              <a:t>Any record considered by Council must be available to public</a:t>
            </a:r>
          </a:p>
          <a:p>
            <a:pPr lvl="1"/>
            <a:r>
              <a:rPr lang="en-US" sz="2400" dirty="0"/>
              <a:t>Includes written submissions from public</a:t>
            </a:r>
          </a:p>
          <a:p>
            <a:pPr lvl="1"/>
            <a:r>
              <a:rPr lang="en-US" sz="2400" dirty="0"/>
              <a:t>Non-disclosure not issue if record is not relevant</a:t>
            </a:r>
          </a:p>
          <a:p>
            <a:pPr lvl="1"/>
            <a:r>
              <a:rPr lang="en-US" sz="2400" dirty="0"/>
              <a:t>Material should be available before hearing, but procedure required to give access during hearing </a:t>
            </a:r>
            <a:endParaRPr lang="en-CA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022E1E-C7ED-462C-B3EC-9F4BDA119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2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38A3F-ADBC-411A-9640-EC4A59300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Public Hearings (continued)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5147B-14C6-463F-A1D9-8E0EB351B1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Conduct of hearing</a:t>
            </a:r>
          </a:p>
          <a:p>
            <a:pPr lvl="1"/>
            <a:r>
              <a:rPr lang="en-US" sz="2400" dirty="0"/>
              <a:t>Held in regular or special meeting </a:t>
            </a:r>
          </a:p>
          <a:p>
            <a:pPr lvl="1"/>
            <a:r>
              <a:rPr lang="en-US" sz="2400" dirty="0"/>
              <a:t>Council has autonomy in setting rules</a:t>
            </a:r>
          </a:p>
          <a:p>
            <a:pPr lvl="1"/>
            <a:r>
              <a:rPr lang="en-US" sz="2400" dirty="0"/>
              <a:t>Public has right to input and to rebut others</a:t>
            </a:r>
          </a:p>
          <a:p>
            <a:pPr lvl="1"/>
            <a:r>
              <a:rPr lang="en-US" sz="2400" dirty="0"/>
              <a:t>Right to comment on documents, including technical information</a:t>
            </a:r>
          </a:p>
          <a:p>
            <a:pPr lvl="1"/>
            <a:r>
              <a:rPr lang="en-US" sz="2400" dirty="0"/>
              <a:t>Chair must not suppress free comment</a:t>
            </a:r>
          </a:p>
          <a:p>
            <a:pPr lvl="1"/>
            <a:r>
              <a:rPr lang="en-US" sz="2400" dirty="0"/>
              <a:t>Elected officials not to debate issues during hearing</a:t>
            </a:r>
            <a:endParaRPr lang="en-CA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49287A-6058-4C11-8A83-5E50C225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25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CC054-6759-4BB4-9E90-D2D9F34B5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Public hearings (continued)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BEECF-883F-4B66-ACBA-2EEDD9135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Conduct of hearing (continued)</a:t>
            </a:r>
          </a:p>
          <a:p>
            <a:pPr lvl="1"/>
            <a:r>
              <a:rPr lang="en-CA" sz="2400" dirty="0"/>
              <a:t>Time limit </a:t>
            </a:r>
          </a:p>
          <a:p>
            <a:pPr lvl="1"/>
            <a:r>
              <a:rPr lang="en-CA" sz="2400" dirty="0"/>
              <a:t>Chair can allow additional time</a:t>
            </a:r>
          </a:p>
          <a:p>
            <a:pPr lvl="1"/>
            <a:r>
              <a:rPr lang="en-CA" sz="2400" dirty="0"/>
              <a:t>Cannot restrict a speaker to one submission</a:t>
            </a:r>
          </a:p>
          <a:p>
            <a:pPr lvl="1"/>
            <a:r>
              <a:rPr lang="en-CA" sz="2400" dirty="0"/>
              <a:t>Speaker’s list (sign-up list) is a reasonable rule</a:t>
            </a:r>
          </a:p>
          <a:p>
            <a:pPr lvl="1"/>
            <a:r>
              <a:rPr lang="en-CA" sz="2400" dirty="0"/>
              <a:t>Do not recommend holding hearing continuously to exhaust input</a:t>
            </a:r>
          </a:p>
          <a:p>
            <a:pPr lvl="1"/>
            <a:r>
              <a:rPr lang="en-CA" sz="2400" dirty="0"/>
              <a:t>Written submissions – widely use practice</a:t>
            </a:r>
          </a:p>
          <a:p>
            <a:pPr lvl="1"/>
            <a:r>
              <a:rPr lang="en-CA" sz="2400" dirty="0"/>
              <a:t>Separate bylaws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238A5F-8B48-4A70-B923-3723206EB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28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DD751-DBB6-447F-AAFA-EB2E8161B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Public Hearings (continued)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38C45A-CAAD-417B-BE67-93A99C51E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Post-hearing procedures</a:t>
            </a:r>
          </a:p>
          <a:p>
            <a:pPr lvl="1"/>
            <a:r>
              <a:rPr lang="en-US" sz="2400" dirty="0"/>
              <a:t>New material received after hearing – can invalidate bylaw/decision</a:t>
            </a:r>
          </a:p>
          <a:p>
            <a:pPr lvl="2"/>
            <a:r>
              <a:rPr lang="en-US" sz="2200" dirty="0"/>
              <a:t>Take care with content of staff reports or legal opinions received</a:t>
            </a:r>
          </a:p>
          <a:p>
            <a:pPr lvl="2"/>
            <a:r>
              <a:rPr lang="en-US" sz="2200" dirty="0"/>
              <a:t>Exception – if new information was already ventilated at hearing, if merely repeats hearing submissions, if “well-wishing” letter</a:t>
            </a:r>
          </a:p>
          <a:p>
            <a:pPr lvl="2"/>
            <a:r>
              <a:rPr lang="en-US" sz="2200" dirty="0"/>
              <a:t>Procedure advisable for dealing with emails sent to members after hearing</a:t>
            </a:r>
          </a:p>
          <a:p>
            <a:pPr lvl="2"/>
            <a:r>
              <a:rPr lang="en-US" sz="2200" dirty="0"/>
              <a:t>Council may convene new hearing to deal with new information</a:t>
            </a:r>
            <a:r>
              <a:rPr lang="en-US" dirty="0"/>
              <a:t> </a:t>
            </a:r>
          </a:p>
          <a:p>
            <a:pPr lvl="2"/>
            <a:r>
              <a:rPr lang="en-US" sz="2200" dirty="0"/>
              <a:t>Quorum should not meet with party between hearing and voting on matter</a:t>
            </a:r>
            <a:endParaRPr lang="en-CA" sz="2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A2C1E8-19E4-474F-9EAA-1A3F2EBB4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00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03140-C010-426D-8113-7538F08AD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Personal Liability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8AC22-DB01-441A-B39F-6DDE802AD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Unauthorized expenditures</a:t>
            </a:r>
          </a:p>
          <a:p>
            <a:r>
              <a:rPr lang="en-US" dirty="0"/>
              <a:t>Council member personally liable for unauthorized expenditures</a:t>
            </a:r>
          </a:p>
          <a:p>
            <a:r>
              <a:rPr lang="en-US" dirty="0"/>
              <a:t>Joint and several liability</a:t>
            </a:r>
          </a:p>
          <a:p>
            <a:r>
              <a:rPr lang="en-US" dirty="0"/>
              <a:t>If  liable, may also be disqualified from office</a:t>
            </a:r>
          </a:p>
          <a:p>
            <a:r>
              <a:rPr lang="en-US" dirty="0"/>
              <a:t>Concerned citizen or Council may start the court application re: liability and disqualification  </a:t>
            </a:r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29DFC9-BB78-40FD-9FC5-519C945CB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46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65A69-3989-404F-A66B-A0C3F1D71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Personal Liability (continued)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DCA6C-485E-4632-AB07-A699B54C4D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Unauthorized borrowing</a:t>
            </a:r>
          </a:p>
          <a:p>
            <a:pPr lvl="1"/>
            <a:r>
              <a:rPr lang="en-US" sz="2400" dirty="0"/>
              <a:t>Council member liable for voting on borrowing contrary to Act</a:t>
            </a:r>
          </a:p>
          <a:p>
            <a:pPr lvl="1"/>
            <a:r>
              <a:rPr lang="en-US" sz="2400" dirty="0"/>
              <a:t>Joint and several liability</a:t>
            </a:r>
          </a:p>
          <a:p>
            <a:pPr lvl="1"/>
            <a:r>
              <a:rPr lang="en-US" sz="2400" dirty="0"/>
              <a:t>Unauthorized expenditure or borrowing may be enforced by (1) municipality (2) taxpayer/elector (3) security holder</a:t>
            </a:r>
          </a:p>
          <a:p>
            <a:pPr lvl="1"/>
            <a:r>
              <a:rPr lang="en-US" sz="2400" dirty="0"/>
              <a:t>Also applies if member of board, committee, commission established by Council </a:t>
            </a:r>
          </a:p>
          <a:p>
            <a:endParaRPr lang="en-C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A58B48-9A68-4FC9-B992-890CF0978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29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5BB0-049C-4BA2-9C4B-EBB6B4907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Personal Liability (continued)</a:t>
            </a:r>
            <a:endParaRPr lang="en-CA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55133-BC12-450E-8DFC-EA76094C26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Indemnification of Council members</a:t>
            </a:r>
          </a:p>
          <a:p>
            <a:pPr lvl="1"/>
            <a:r>
              <a:rPr lang="en-US" sz="2400" dirty="0"/>
              <a:t>Bylaw to indemnify officials for good faith acts in the scope of their duty/function </a:t>
            </a:r>
          </a:p>
          <a:p>
            <a:pPr marL="231775" lvl="1" indent="0">
              <a:buNone/>
            </a:pPr>
            <a:r>
              <a:rPr lang="en-US" sz="2400" dirty="0"/>
              <a:t>(and/or)</a:t>
            </a:r>
          </a:p>
          <a:p>
            <a:pPr lvl="1"/>
            <a:r>
              <a:rPr lang="en-US" sz="2400" dirty="0"/>
              <a:t>Resolution to  indemnify a specific individual</a:t>
            </a:r>
          </a:p>
          <a:p>
            <a:pPr lvl="1"/>
            <a:r>
              <a:rPr lang="en-US" sz="2400" dirty="0"/>
              <a:t>Indemnity not cover proactive plaintiff action or personal fines</a:t>
            </a:r>
          </a:p>
          <a:p>
            <a:pPr lvl="1"/>
            <a:r>
              <a:rPr lang="en-US" sz="2400" dirty="0"/>
              <a:t>Insurance also applies</a:t>
            </a:r>
          </a:p>
          <a:p>
            <a:pPr lvl="1"/>
            <a:r>
              <a:rPr lang="en-US" sz="2400" dirty="0"/>
              <a:t>Council may reimburse member for costs re: disqualification if the action is dismissed or judge allows member to remain on Council</a:t>
            </a:r>
            <a:endParaRPr lang="en-CA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37B2D5-292A-44F0-9E00-B9DD1EE43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00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502DD-C0E4-2B4E-B330-687836E73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Council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B1EAE-E5FF-524D-A6B2-6141F71CE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752601"/>
            <a:ext cx="9134391" cy="4484712"/>
          </a:xfrm>
        </p:spPr>
        <p:txBody>
          <a:bodyPr>
            <a:normAutofit/>
          </a:bodyPr>
          <a:lstStyle/>
          <a:p>
            <a:r>
              <a:rPr lang="en-US" dirty="0"/>
              <a:t>Compliance with MA procedures and Council meeting procedures bylaw </a:t>
            </a:r>
          </a:p>
          <a:p>
            <a:r>
              <a:rPr lang="en-US" dirty="0"/>
              <a:t>Procedure bylaw should be reviewed every three years – addresses:</a:t>
            </a:r>
          </a:p>
          <a:p>
            <a:pPr lvl="1"/>
            <a:r>
              <a:rPr lang="en-US" dirty="0"/>
              <a:t>Regular council meetings times/dates, order of business, proceedings, adding items, distributing agenda</a:t>
            </a:r>
          </a:p>
          <a:p>
            <a:r>
              <a:rPr lang="en-US" dirty="0"/>
              <a:t>Unlawful meetings – quorum meeting outside Council meetings, unlawful closed meetings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B6D359-12F1-4D81-9C51-948003A4D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07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06A6-91D3-C54A-A46F-06227B255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</a:rPr>
              <a:t>Indigenous Rights &amp; Interests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FD5A7-B4F4-1C4F-85DA-DE4CC7C30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3" y="1752600"/>
            <a:ext cx="9134391" cy="4556719"/>
          </a:xfrm>
        </p:spPr>
        <p:txBody>
          <a:bodyPr/>
          <a:lstStyle/>
          <a:p>
            <a:r>
              <a:rPr lang="en-US" dirty="0"/>
              <a:t>Laws and property interests existed before colonization</a:t>
            </a:r>
          </a:p>
          <a:p>
            <a:r>
              <a:rPr lang="en-US" dirty="0"/>
              <a:t>In Yukon subject to treaties and s.35 Constitution</a:t>
            </a:r>
          </a:p>
          <a:p>
            <a:r>
              <a:rPr lang="en-US" dirty="0"/>
              <a:t>Reconciliation: “establishing a mutually respectful relationship between Indigenous peoples and others”</a:t>
            </a:r>
          </a:p>
          <a:p>
            <a:r>
              <a:rPr lang="en-US" dirty="0"/>
              <a:t>Municipalities may provide services to First Nation/Metis </a:t>
            </a:r>
          </a:p>
          <a:p>
            <a:r>
              <a:rPr lang="en-US" dirty="0"/>
              <a:t>Municipalities may give grants; train officials, staff, and public; consult on archeological matters; revise employment/procurement policies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0FD703-927E-43F4-B546-138B0A869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34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Digital Blue Tunne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95261.potx" id="{4CBF9558-C12D-4F51-9AA3-9D0796951DBC}" vid="{FFC159E6-A134-46E7-B1A0-C306E39FC295}"/>
    </a:ext>
  </a:extLst>
</a:theme>
</file>

<file path=ppt/theme/theme2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266BAF809BEC4485BD462DA6D94E92" ma:contentTypeVersion="7" ma:contentTypeDescription="Create a new document." ma:contentTypeScope="" ma:versionID="6d5d809f714eb636779020725aa87469">
  <xsd:schema xmlns:xsd="http://www.w3.org/2001/XMLSchema" xmlns:xs="http://www.w3.org/2001/XMLSchema" xmlns:p="http://schemas.microsoft.com/office/2006/metadata/properties" xmlns:ns3="500bd6cf-95df-4d8c-86cb-f56a32bf598c" xmlns:ns4="8c3f035b-87d4-4484-a109-7b5f1c52654d" targetNamespace="http://schemas.microsoft.com/office/2006/metadata/properties" ma:root="true" ma:fieldsID="fb139bb04f89961a02ed6cc99ac7042b" ns3:_="" ns4:_="">
    <xsd:import namespace="500bd6cf-95df-4d8c-86cb-f56a32bf598c"/>
    <xsd:import namespace="8c3f035b-87d4-4484-a109-7b5f1c52654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0bd6cf-95df-4d8c-86cb-f56a32bf59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3f035b-87d4-4484-a109-7b5f1c5265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96539E-51BD-4ED6-AB70-145ED58E74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4884E9A-4710-4376-BFCA-E174F9338601}">
  <ds:schemaRefs>
    <ds:schemaRef ds:uri="http://purl.org/dc/terms/"/>
    <ds:schemaRef ds:uri="http://schemas.openxmlformats.org/package/2006/metadata/core-properties"/>
    <ds:schemaRef ds:uri="8c3f035b-87d4-4484-a109-7b5f1c52654d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00bd6cf-95df-4d8c-86cb-f56a32bf598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B778396-005F-4753-87E5-7586B98072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0bd6cf-95df-4d8c-86cb-f56a32bf598c"/>
    <ds:schemaRef ds:uri="8c3f035b-87d4-4484-a109-7b5f1c5265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Business digital blue tunnel presentation (widescreen)</Template>
  <TotalTime>1063</TotalTime>
  <Words>2456</Words>
  <Application>Microsoft Office PowerPoint</Application>
  <PresentationFormat>Custom</PresentationFormat>
  <Paragraphs>341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Corbel</vt:lpstr>
      <vt:lpstr>Times New Roman</vt:lpstr>
      <vt:lpstr>Digital Blue Tunnel 16x9</vt:lpstr>
      <vt:lpstr>Association of Yukon Communities</vt:lpstr>
      <vt:lpstr>Overview</vt:lpstr>
      <vt:lpstr>  Purpose of Laws </vt:lpstr>
      <vt:lpstr>Purpose of Laws (continued) </vt:lpstr>
      <vt:lpstr>Purpose of laws (continued) </vt:lpstr>
      <vt:lpstr>Legal Roles of Mayor, Council, Councillors</vt:lpstr>
      <vt:lpstr>Legal Roles of Mayor, Council, Councillors (continued)</vt:lpstr>
      <vt:lpstr>Legal Roles of Mayor, Council, Councillors (cont’d)</vt:lpstr>
      <vt:lpstr>Transparency </vt:lpstr>
      <vt:lpstr>Transparency (continued) </vt:lpstr>
      <vt:lpstr>Ethics</vt:lpstr>
      <vt:lpstr>Ethics (continued)</vt:lpstr>
      <vt:lpstr>Ethics (continued)</vt:lpstr>
      <vt:lpstr>Ethics (continued)</vt:lpstr>
      <vt:lpstr>Conflict of interest</vt:lpstr>
      <vt:lpstr>Conflicts (continued)</vt:lpstr>
      <vt:lpstr>Conflicts (continued)</vt:lpstr>
      <vt:lpstr>Conflicts (continued) </vt:lpstr>
      <vt:lpstr>Conflicts (continued)</vt:lpstr>
      <vt:lpstr>Conflicts (continued)</vt:lpstr>
      <vt:lpstr>Confidentiality </vt:lpstr>
      <vt:lpstr>Social Media</vt:lpstr>
      <vt:lpstr>Inclusion and diversity </vt:lpstr>
      <vt:lpstr>Inclusion and diversity (continued)</vt:lpstr>
      <vt:lpstr>Inclusion and diversity (continued) </vt:lpstr>
      <vt:lpstr>Diversity and inclusion (continued) </vt:lpstr>
      <vt:lpstr>Sanctions for bad behavior</vt:lpstr>
      <vt:lpstr>Sanctions for  bad behavior (continued)</vt:lpstr>
      <vt:lpstr>Public Hearings</vt:lpstr>
      <vt:lpstr>Public hearings (continued)</vt:lpstr>
      <vt:lpstr>Public Hearings (continued)</vt:lpstr>
      <vt:lpstr>Public hearings (continued)</vt:lpstr>
      <vt:lpstr>Public Hearings (continued)</vt:lpstr>
      <vt:lpstr>Personal Liability</vt:lpstr>
      <vt:lpstr>Personal Liability (continued)</vt:lpstr>
      <vt:lpstr>Personal Liability (continued)</vt:lpstr>
      <vt:lpstr>Council Procedures</vt:lpstr>
      <vt:lpstr>Indigenous Rights &amp; Interests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Town of High River</dc:title>
  <dc:creator>Don Lidstone</dc:creator>
  <cp:lastModifiedBy>Crystal</cp:lastModifiedBy>
  <cp:revision>46</cp:revision>
  <dcterms:created xsi:type="dcterms:W3CDTF">2021-10-27T04:31:28Z</dcterms:created>
  <dcterms:modified xsi:type="dcterms:W3CDTF">2021-11-24T16:07:16Z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0x010100D9266BAF809BEC4485BD462DA6D94E92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